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9"/>
  </p:notesMasterIdLst>
  <p:sldIdLst>
    <p:sldId id="257" r:id="rId2"/>
    <p:sldId id="290" r:id="rId3"/>
    <p:sldId id="284" r:id="rId4"/>
    <p:sldId id="285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8034"/>
    <a:srgbClr val="CCFF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4258F-1EF1-4557-8E7D-229E01C3AD68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57AE-9D12-4822-A483-10ED9E79F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2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l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A1B4EB-0F85-44FD-9176-2F65D5AAF53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9F20-CDF5-4069-BCFF-1DCE5FAAA0D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44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A6A44-AFD8-4EB8-8A2B-45BAA3AFF1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FF3EE1-BAFD-4C37-8CFC-84933425FF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F33EA4-47BD-4743-853B-B49BB57054F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9D90E-29F8-4A45-9052-5BE9CB4B92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066801" y="360090"/>
            <a:ext cx="9896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kern="0" dirty="0">
                <a:solidFill>
                  <a:prstClr val="black"/>
                </a:solidFill>
              </a:rPr>
              <a:t>ГОСУДАРСТВЕННОЕ АВТОНОМНОЕ ПРОФЕССИОНАЛЬНОЕ ОБРАЗОВАТЕЛЬНОЕ УЧРЕЖДЕНИЕ ТЮМЕНСКОЙ ОБЛАСТИ «ТЮМЕНСКИЙ ПЕДАГОГИЧЕСКИЙ КОЛЛЕДЖ»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15811" y="1609891"/>
            <a:ext cx="107607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«Топ-50»: востребованные </a:t>
            </a:r>
            <a:r>
              <a:rPr lang="ru-RU" sz="4800" dirty="0"/>
              <a:t>и </a:t>
            </a:r>
            <a:r>
              <a:rPr lang="ru-RU" sz="4800" dirty="0" smtClean="0"/>
              <a:t>перспективные профессии </a:t>
            </a:r>
            <a:r>
              <a:rPr lang="ru-RU" sz="4800" dirty="0"/>
              <a:t>высокотехнологичных отраслей промышленности </a:t>
            </a: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>
            <a:off x="7247468" y="4834820"/>
            <a:ext cx="472157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solidFill>
                  <a:prstClr val="black"/>
                </a:solidFill>
                <a:latin typeface="Calibri" panose="020F0502020204030204"/>
              </a:rPr>
              <a:t>Директор ГАПОУ ТО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solidFill>
                  <a:prstClr val="black"/>
                </a:solidFill>
                <a:latin typeface="Calibri" panose="020F0502020204030204"/>
              </a:rPr>
              <a:t>«Тюменский педагогический колледж» 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prstClr val="black"/>
                </a:solidFill>
                <a:latin typeface="Calibri" panose="020F0502020204030204"/>
              </a:rPr>
              <a:t>Валерий Владимирович Черепанов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90741" y="6000628"/>
            <a:ext cx="15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Тюмень, </a:t>
            </a:r>
            <a:r>
              <a:rPr lang="ru-RU" dirty="0">
                <a:solidFill>
                  <a:prstClr val="black"/>
                </a:solidFill>
              </a:rPr>
              <a:t>2015</a:t>
            </a:r>
          </a:p>
        </p:txBody>
      </p:sp>
      <p:pic>
        <p:nvPicPr>
          <p:cNvPr id="45" name="Рисунок 13" descr="C:\Users\User\Desktop\tpklogon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328" y="360090"/>
            <a:ext cx="1247775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6794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7737230" y="379828"/>
            <a:ext cx="3845169" cy="56274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 данным Superjob.ru, обладатели рабочих профессий сейчас весьма востребованы. На них приходится 14 процентов заявок работодателей при довольно низком уровне конкуренции. На одну вакансию приходит 0,8 резюме.</a:t>
            </a:r>
            <a:endParaRPr lang="ru-RU" dirty="0"/>
          </a:p>
        </p:txBody>
      </p:sp>
      <p:sp>
        <p:nvSpPr>
          <p:cNvPr id="1026" name="AutoShape 2" descr="&amp;Scy;&amp;khcy;&amp;iecy;&amp;mcy;&amp;acy; &amp;ncy;&amp;ucy;&amp;zhcy;&amp;ncy;&amp;ycy;&amp;khcy; &amp;pcy;&amp;rcy;&amp;ocy;&amp;fcy;&amp;iecy;&amp;scy;&amp;scy;&amp;icy;&amp;j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www.mvestnik.ru/mvfoto/2015/08/14/Tr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759" y="407963"/>
            <a:ext cx="6942956" cy="41781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11200" y="1659987"/>
            <a:ext cx="10472928" cy="46001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Основные специальности подготовки в колледже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9636" y="1648134"/>
          <a:ext cx="11191631" cy="427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973"/>
                <a:gridCol w="5824766"/>
                <a:gridCol w="3094892"/>
              </a:tblGrid>
              <a:tr h="660417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 подготовки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 ТОП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Компетенция </a:t>
                      </a:r>
                      <a:r>
                        <a:rPr lang="en-US" dirty="0" smtClean="0"/>
                        <a:t>WSR</a:t>
                      </a:r>
                      <a:endParaRPr lang="ru-RU" dirty="0"/>
                    </a:p>
                  </a:txBody>
                  <a:tcPr/>
                </a:tc>
              </a:tr>
              <a:tr h="361394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Компьютерные сети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Администратор баз данных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Графический дизайнер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Программист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Разработчик </a:t>
                      </a:r>
                      <a:r>
                        <a:rPr lang="en-US" dirty="0" smtClean="0"/>
                        <a:t>WEB </a:t>
                      </a:r>
                      <a:r>
                        <a:rPr lang="ru-RU" dirty="0" smtClean="0"/>
                        <a:t>и мультимедийных приложений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Сетевой и системный администратор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Специалист по информационным ресурсам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Специалист по информационным системам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Специалист по тестированию</a:t>
                      </a:r>
                      <a:r>
                        <a:rPr lang="ru-RU" baseline="0" dirty="0" smtClean="0"/>
                        <a:t> в области информационных технологий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Техник по защите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Веб-дизайн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Сетевое и системное администрирование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Графический дизайн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Основные специальности подготовки в колледже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2369" y="1800666"/>
          <a:ext cx="11338560" cy="4037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065"/>
                <a:gridCol w="5922498"/>
                <a:gridCol w="2700997"/>
              </a:tblGrid>
              <a:tr h="626242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 подготовки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 ТОП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Компетенция </a:t>
                      </a:r>
                      <a:r>
                        <a:rPr lang="en-US" dirty="0" smtClean="0"/>
                        <a:t>WSR</a:t>
                      </a:r>
                      <a:endParaRPr lang="ru-RU" dirty="0"/>
                    </a:p>
                  </a:txBody>
                  <a:tcPr/>
                </a:tc>
              </a:tr>
              <a:tr h="339711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Автоматизация производственных процессов и производств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Наладчик-ремонтник промышленного оборудования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Оператор</a:t>
                      </a:r>
                      <a:r>
                        <a:rPr lang="ru-RU" baseline="0" dirty="0" smtClean="0"/>
                        <a:t> станков с программным управлением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Специалист в области контрольно-измерительных приборов и автоматики (по отраслям)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Специалист по аддитивным технологиям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Техник по автоматизированным системам управления технологическмиим процессами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/>
                        <a:t>Техник по обслуживанию робототизированного производства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Мехатроника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Прототипирование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Промышленная автоматика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11200" y="2110153"/>
            <a:ext cx="10472928" cy="35028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Основные специальности подготовки в колледже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9637" y="2126435"/>
          <a:ext cx="10530450" cy="309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581"/>
                <a:gridCol w="2904719"/>
                <a:gridCol w="3510150"/>
              </a:tblGrid>
              <a:tr h="658968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 подготовки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 ТОП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Компетенция </a:t>
                      </a:r>
                      <a:r>
                        <a:rPr lang="en-US" dirty="0" smtClean="0"/>
                        <a:t>WSR</a:t>
                      </a:r>
                      <a:endParaRPr lang="ru-RU" dirty="0"/>
                    </a:p>
                  </a:txBody>
                  <a:tcPr/>
                </a:tc>
              </a:tr>
              <a:tr h="244033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Педагогика дополнительного образования </a:t>
                      </a:r>
                    </a:p>
                    <a:p>
                      <a:r>
                        <a:rPr lang="ru-RU" b="1" dirty="0" smtClean="0"/>
                        <a:t>(в области технического творчества</a:t>
                      </a:r>
                      <a:r>
                        <a:rPr lang="ru-RU" b="1" baseline="0" dirty="0" smtClean="0"/>
                        <a:t> / образовательная робототехника)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Мобильная</a:t>
                      </a:r>
                      <a:r>
                        <a:rPr lang="ru-RU" baseline="0" dirty="0" smtClean="0"/>
                        <a:t> робототехника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2031" y="1378634"/>
            <a:ext cx="11268221" cy="458606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/>
              </a:rPr>
              <a:t>Наличие лицензированных специальностей СПО «Компьютерные сети», «Автоматизация технологических процессов и производств», «Педагогика дополнительного образования».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/>
              </a:rPr>
              <a:t>Наличие материальной базы.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/>
              </a:rPr>
              <a:t>Сетевое взаимодействие (ТГНГУ, «Стальмост», «Антипинский НПЗ</a:t>
            </a:r>
            <a:r>
              <a:rPr lang="ru-RU" dirty="0" smtClean="0">
                <a:effectLst/>
              </a:rPr>
              <a:t>»).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/>
              </a:rPr>
              <a:t>Наличие востребованности выпускников на рынке труда (школы, учреждения дополнительного образования – ПДО(ТТ), государственные и частные организации – Компьютерные сети, производство – АТП и П).</a:t>
            </a:r>
            <a:endParaRPr lang="ru-RU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/>
              </a:rPr>
              <a:t>Кадровый состав (9 кандидатов наук работают в колледже).</a:t>
            </a:r>
            <a:endParaRPr lang="ru-RU" dirty="0"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477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условий для развития специальностей подготовки по ТОП-50 в Тюменском педагогическом колледже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11200" y="1406769"/>
            <a:ext cx="10472928" cy="35743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16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Комплекс мероприятий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7625" y="928467"/>
          <a:ext cx="11451101" cy="5613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369"/>
                <a:gridCol w="10958732"/>
              </a:tblGrid>
              <a:tr h="3676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Мероприятия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0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Актуализация</a:t>
                      </a:r>
                      <a:r>
                        <a:rPr lang="ru-RU" sz="1600" baseline="0" dirty="0" smtClean="0"/>
                        <a:t> программы развития колледжа в соответствии с ТОП-50. Актуализация программ подготовки в соответствии с </a:t>
                      </a:r>
                      <a:r>
                        <a:rPr lang="ru-RU" sz="1600" baseline="0" dirty="0" smtClean="0"/>
                        <a:t>профессиональными </a:t>
                      </a:r>
                      <a:r>
                        <a:rPr lang="ru-RU" sz="1600" baseline="0" dirty="0" smtClean="0"/>
                        <a:t>стандартами по специальностям подготовки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97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кадрового ресурса колледжа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52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материальной базы для технических</a:t>
                      </a:r>
                      <a:r>
                        <a:rPr lang="ru-RU" sz="1600" baseline="0" dirty="0" smtClean="0"/>
                        <a:t> специальностей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50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</a:t>
                      </a:r>
                      <a:r>
                        <a:rPr lang="ru-RU" sz="1600" baseline="0" dirty="0" smtClean="0"/>
                        <a:t> сетевого взаимодействия (договорные отношения с базами практик, привлечение работодателей к организации производственных практик, наставничество)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64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Формирование индивидуальных образовательных маршрутов для студентов</a:t>
                      </a:r>
                      <a:r>
                        <a:rPr lang="ru-RU" sz="1600" baseline="0" dirty="0" smtClean="0"/>
                        <a:t> специальностей </a:t>
                      </a:r>
                      <a:r>
                        <a:rPr lang="ru-RU" sz="1600" dirty="0" smtClean="0"/>
                        <a:t>ТОП-50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1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Экспертиза образовательных</a:t>
                      </a:r>
                      <a:r>
                        <a:rPr lang="ru-RU" sz="1600" baseline="0" dirty="0" smtClean="0"/>
                        <a:t> программ внешними экспертами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44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Независимая сертификация квалификаций рабочих специальностей в рамках подготовки по специальностям </a:t>
                      </a:r>
                      <a:r>
                        <a:rPr lang="ru-RU" sz="1600" b="1" dirty="0" smtClean="0"/>
                        <a:t>Компьютерные сети, Автоматизация производственных процессов и производств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76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Подготовка</a:t>
                      </a:r>
                      <a:r>
                        <a:rPr lang="ru-RU" sz="1600" baseline="0" dirty="0" smtClean="0"/>
                        <a:t> к участию, участие обучающихся в </a:t>
                      </a:r>
                      <a:r>
                        <a:rPr lang="en-US" sz="1600" baseline="0" dirty="0" smtClean="0"/>
                        <a:t>WSR </a:t>
                      </a:r>
                      <a:r>
                        <a:rPr lang="ru-RU" sz="1600" baseline="0" dirty="0" smtClean="0"/>
                        <a:t>по указанным компетенциям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24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Развитие</a:t>
                      </a:r>
                      <a:r>
                        <a:rPr lang="ru-RU" sz="1600" baseline="0" dirty="0" smtClean="0"/>
                        <a:t> системы непрерывного образования по </a:t>
                      </a:r>
                      <a:r>
                        <a:rPr lang="ru-RU" sz="1600" dirty="0" smtClean="0"/>
                        <a:t>специальностям </a:t>
                      </a:r>
                      <a:r>
                        <a:rPr lang="ru-RU" sz="1600" b="1" dirty="0" smtClean="0"/>
                        <a:t>Компьютерные сети, Автоматизация производственных процессов и производств, Педагогика дополнительного образования в области технического творчества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401</Words>
  <Application>Microsoft Office PowerPoint</Application>
  <PresentationFormat>Произвольный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1. Основные специальности подготовки в колледже</vt:lpstr>
      <vt:lpstr>2. Основные специальности подготовки в колледже</vt:lpstr>
      <vt:lpstr>3. Основные специальности подготовки в колледже </vt:lpstr>
      <vt:lpstr>Анализ условий для развития специальностей подготовки по ТОП-50 в Тюменском педагогическом колледже</vt:lpstr>
      <vt:lpstr>Комплекс мероприятий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nout1_10_12</dc:creator>
  <cp:lastModifiedBy>Студент</cp:lastModifiedBy>
  <cp:revision>66</cp:revision>
  <dcterms:created xsi:type="dcterms:W3CDTF">2015-09-30T17:21:52Z</dcterms:created>
  <dcterms:modified xsi:type="dcterms:W3CDTF">2015-12-14T10:44:55Z</dcterms:modified>
</cp:coreProperties>
</file>